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1" r:id="rId6"/>
    <p:sldId id="262" r:id="rId7"/>
    <p:sldId id="265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761" autoAdjust="0"/>
  </p:normalViewPr>
  <p:slideViewPr>
    <p:cSldViewPr snapToGrid="0">
      <p:cViewPr varScale="1">
        <p:scale>
          <a:sx n="86" d="100"/>
          <a:sy n="86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1C0E-578D-4D40-8A5C-31DC3D903BF6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BDDFE-761E-425B-A4D8-EFDE7CCA7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70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우선 페이스북 광고에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상품 추천 정보나 할인이벤트나 행사와 같이 흥미로운 </a:t>
            </a:r>
            <a:r>
              <a:rPr lang="ko-KR" altLang="en-US" dirty="0" err="1"/>
              <a:t>내용등을</a:t>
            </a:r>
            <a:r>
              <a:rPr lang="ko-KR" altLang="en-US" dirty="0"/>
              <a:t> 소재로 전략적으로 기획된 콘텐츠를</a:t>
            </a:r>
          </a:p>
          <a:p>
            <a:r>
              <a:rPr lang="ko-KR" altLang="en-US" dirty="0" err="1"/>
              <a:t>피드에</a:t>
            </a:r>
            <a:r>
              <a:rPr lang="ko-KR" altLang="en-US" dirty="0"/>
              <a:t> 노출시켜 </a:t>
            </a:r>
            <a:r>
              <a:rPr lang="ko-KR" altLang="en-US" dirty="0" err="1"/>
              <a:t>팔로워를</a:t>
            </a:r>
            <a:r>
              <a:rPr lang="ko-KR" altLang="en-US" dirty="0"/>
              <a:t> 확보하고 광고효과를 극대하는 일종의 마케팅입니다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DDFE-761E-425B-A4D8-EFDE7CCA739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47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그렇다면 왜 페이스북 광고를 </a:t>
            </a:r>
            <a:r>
              <a:rPr lang="ko-KR" altLang="en-US" dirty="0" err="1"/>
              <a:t>해야할까요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en-US" altLang="ko-KR" dirty="0"/>
              <a:t>1. </a:t>
            </a:r>
            <a:r>
              <a:rPr lang="ko-KR" altLang="en-US" dirty="0"/>
              <a:t>최신 트렌드를 반영한 해시태그를 활용하여 고객을 확보가능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광고 진행시에 미리 사이트에 삽입된 픽셀을 통해 어느 부분에서 사용자들의 활동이 일어났는지</a:t>
            </a:r>
          </a:p>
          <a:p>
            <a:r>
              <a:rPr lang="ko-KR" altLang="en-US" dirty="0"/>
              <a:t>단계별로 결과물을 추적 가능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픽셀을 통해 얻은 정보들을 기반으로 머신 러닝을 통해 확보된 </a:t>
            </a:r>
            <a:r>
              <a:rPr lang="ko-KR" altLang="en-US" dirty="0" err="1"/>
              <a:t>모수들에게</a:t>
            </a:r>
            <a:r>
              <a:rPr lang="ko-KR" altLang="en-US" dirty="0"/>
              <a:t> </a:t>
            </a:r>
            <a:r>
              <a:rPr lang="ko-KR" altLang="en-US" dirty="0" err="1"/>
              <a:t>리타겟팅이</a:t>
            </a:r>
            <a:r>
              <a:rPr lang="ko-KR" altLang="en-US" dirty="0"/>
              <a:t> 가능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DDFE-761E-425B-A4D8-EFDE7CCA739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12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쿠폰은 </a:t>
            </a:r>
            <a:r>
              <a:rPr lang="en-US" altLang="ko-KR" dirty="0"/>
              <a:t>Facebook</a:t>
            </a:r>
            <a:r>
              <a:rPr lang="ko-KR" altLang="en-US" dirty="0"/>
              <a:t>에서 고객과 공유할 수 있는 할인 혜택이며</a:t>
            </a:r>
            <a:r>
              <a:rPr lang="en-US" altLang="ko-KR" dirty="0"/>
              <a:t>, </a:t>
            </a:r>
            <a:r>
              <a:rPr lang="ko-KR" altLang="en-US" dirty="0"/>
              <a:t>쿠폰을 통해 사람들이 웹사이트</a:t>
            </a:r>
            <a:r>
              <a:rPr lang="en-US" altLang="ko-KR" dirty="0"/>
              <a:t>, </a:t>
            </a:r>
            <a:r>
              <a:rPr lang="ko-KR" altLang="en-US" dirty="0"/>
              <a:t>오프라인 매장 또는 양쪽 모두에서 쇼핑하도록 유도 가능 </a:t>
            </a:r>
          </a:p>
          <a:p>
            <a:endParaRPr lang="ko-KR" altLang="en-US" dirty="0"/>
          </a:p>
          <a:p>
            <a:r>
              <a:rPr lang="en-US" altLang="ko-KR" dirty="0"/>
              <a:t>5-10</a:t>
            </a:r>
            <a:r>
              <a:rPr lang="ko-KR" altLang="en-US" dirty="0"/>
              <a:t>프로 정도가 아닌 </a:t>
            </a:r>
            <a:r>
              <a:rPr lang="en-US" altLang="ko-KR" dirty="0"/>
              <a:t>20-30</a:t>
            </a:r>
            <a:r>
              <a:rPr lang="ko-KR" altLang="en-US" dirty="0"/>
              <a:t>프로로 할인폭을 확대하고</a:t>
            </a:r>
          </a:p>
          <a:p>
            <a:r>
              <a:rPr lang="ko-KR" altLang="en-US" dirty="0" err="1"/>
              <a:t>후킹</a:t>
            </a:r>
            <a:r>
              <a:rPr lang="ko-KR" altLang="en-US" dirty="0"/>
              <a:t> 가능한 이미지를 사용하여 흥미로운 소재를 만들거나</a:t>
            </a:r>
          </a:p>
          <a:p>
            <a:r>
              <a:rPr lang="ko-KR" altLang="en-US" dirty="0"/>
              <a:t>만료일자를 적절하게 설정하여 기간내에 사람들의 유입이 원활히 이루어지도록 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DDFE-761E-425B-A4D8-EFDE7CCA739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50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슬라이드 형식을 사용하면 하나의 광고에 이미지 또는</a:t>
            </a:r>
          </a:p>
          <a:p>
            <a:r>
              <a:rPr lang="ko-KR" altLang="en-US" dirty="0"/>
              <a:t>동영상을 최대 </a:t>
            </a:r>
            <a:r>
              <a:rPr lang="en-US" altLang="ko-KR" dirty="0"/>
              <a:t>10</a:t>
            </a:r>
            <a:r>
              <a:rPr lang="ko-KR" altLang="en-US" dirty="0"/>
              <a:t>개까지 추가하고</a:t>
            </a:r>
          </a:p>
          <a:p>
            <a:r>
              <a:rPr lang="ko-KR" altLang="en-US" dirty="0"/>
              <a:t>슬라이드마다 별도의 링크를 포함 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하나의 광고에 크리에이티브를 위한 공간이 많기 때문에</a:t>
            </a:r>
          </a:p>
          <a:p>
            <a:r>
              <a:rPr lang="ko-KR" altLang="en-US" dirty="0"/>
              <a:t>다양한 제품을 강조하거나</a:t>
            </a:r>
            <a:r>
              <a:rPr lang="en-US" altLang="ko-KR" dirty="0"/>
              <a:t>,</a:t>
            </a:r>
            <a:r>
              <a:rPr lang="ko-KR" altLang="en-US" dirty="0"/>
              <a:t>한가지 제품</a:t>
            </a:r>
            <a:r>
              <a:rPr lang="en-US" altLang="ko-KR" dirty="0"/>
              <a:t>, </a:t>
            </a:r>
            <a:r>
              <a:rPr lang="ko-KR" altLang="en-US" dirty="0"/>
              <a:t>서비스 또는</a:t>
            </a:r>
          </a:p>
          <a:p>
            <a:r>
              <a:rPr lang="ko-KR" altLang="en-US" dirty="0"/>
              <a:t>프로모션에 대한 자세한 정보를 담을 수도 있고</a:t>
            </a:r>
          </a:p>
          <a:p>
            <a:r>
              <a:rPr lang="ko-KR" altLang="en-US" dirty="0"/>
              <a:t>브랜드 스토리를 각 슬라이드에 이어서 전달 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이런식으로</a:t>
            </a:r>
            <a:r>
              <a:rPr lang="ko-KR" altLang="en-US" dirty="0"/>
              <a:t> 이미지 레이아웃을 활용하여</a:t>
            </a:r>
            <a:r>
              <a:rPr lang="en-US" altLang="ko-KR" dirty="0"/>
              <a:t>,</a:t>
            </a:r>
            <a:r>
              <a:rPr lang="ko-KR" altLang="en-US" dirty="0"/>
              <a:t> 조금 더 멋지게 </a:t>
            </a:r>
            <a:r>
              <a:rPr lang="ko-KR" altLang="en-US" dirty="0" err="1"/>
              <a:t>광고개제가</a:t>
            </a:r>
            <a:r>
              <a:rPr lang="ko-KR" altLang="en-US" dirty="0"/>
              <a:t> 가능하며</a:t>
            </a:r>
            <a:endParaRPr lang="en-US" altLang="ko-KR" dirty="0"/>
          </a:p>
          <a:p>
            <a:r>
              <a:rPr lang="ko-KR" altLang="en-US" dirty="0"/>
              <a:t>단계별 제품의 사용방법도 효과적으로 알릴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DDFE-761E-425B-A4D8-EFDE7CCA739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343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  <a:p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모바일 앱을 설치하도록 유도하는 광고이며 모바일 </a:t>
            </a:r>
            <a:r>
              <a:rPr lang="ko-KR" altLang="en-US" dirty="0" err="1"/>
              <a:t>뉴스피드에만</a:t>
            </a:r>
            <a:r>
              <a:rPr lang="ko-KR" altLang="en-US" dirty="0"/>
              <a:t> 노출이 가능합니다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- </a:t>
            </a:r>
            <a:r>
              <a:rPr lang="ko-KR" altLang="en-US" dirty="0"/>
              <a:t>이미지와 동영상 소재로 세팅 가능하며</a:t>
            </a:r>
            <a:r>
              <a:rPr lang="en-US" altLang="ko-KR" dirty="0"/>
              <a:t>, </a:t>
            </a:r>
            <a:r>
              <a:rPr lang="ko-KR" altLang="en-US" dirty="0"/>
              <a:t>행동유도 버튼 선택 가능</a:t>
            </a:r>
            <a:r>
              <a:rPr lang="en-US" altLang="ko-KR" dirty="0"/>
              <a:t>, </a:t>
            </a:r>
            <a:r>
              <a:rPr lang="ko-KR" altLang="en-US" dirty="0"/>
              <a:t>앱 설치</a:t>
            </a:r>
            <a:r>
              <a:rPr lang="en-US" altLang="ko-KR" dirty="0"/>
              <a:t>/</a:t>
            </a:r>
            <a:r>
              <a:rPr lang="ko-KR" altLang="en-US" dirty="0"/>
              <a:t>참여 늘리기 적합</a:t>
            </a:r>
            <a:r>
              <a:rPr lang="en-US" altLang="ko-KR" dirty="0"/>
              <a:t>(</a:t>
            </a:r>
            <a:r>
              <a:rPr lang="ko-KR" altLang="en-US" dirty="0"/>
              <a:t>앱 다운로드한 유저에게 실행 유도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- CPI(</a:t>
            </a:r>
            <a:r>
              <a:rPr lang="ko-KR" altLang="en-US" dirty="0"/>
              <a:t>앱 설치당 과금</a:t>
            </a:r>
            <a:r>
              <a:rPr lang="en-US" altLang="ko-KR" dirty="0"/>
              <a:t>)</a:t>
            </a:r>
            <a:r>
              <a:rPr lang="ko-KR" altLang="en-US" dirty="0"/>
              <a:t>는 </a:t>
            </a:r>
            <a:r>
              <a:rPr lang="en-US" altLang="ko-KR" dirty="0"/>
              <a:t>SDK</a:t>
            </a:r>
            <a:r>
              <a:rPr lang="ko-KR" altLang="en-US" dirty="0"/>
              <a:t>삽입하여 진행 후 일정 다운로드 이상 </a:t>
            </a:r>
            <a:r>
              <a:rPr lang="ko-KR" altLang="en-US" dirty="0" err="1"/>
              <a:t>집행시</a:t>
            </a:r>
            <a:r>
              <a:rPr lang="ko-KR" altLang="en-US" dirty="0"/>
              <a:t> 진행 가능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여기서 말하는 </a:t>
            </a:r>
            <a:r>
              <a:rPr lang="en-US" altLang="ko-KR" dirty="0"/>
              <a:t>SDK</a:t>
            </a:r>
            <a:r>
              <a:rPr lang="ko-KR" altLang="en-US" dirty="0"/>
              <a:t>는 </a:t>
            </a:r>
            <a:r>
              <a:rPr lang="en-US" altLang="ko-KR" dirty="0"/>
              <a:t>SDK(Soft Development Kit)- </a:t>
            </a:r>
            <a:r>
              <a:rPr lang="ko-KR" altLang="en-US" dirty="0"/>
              <a:t>소프트웨어 개발 도구 </a:t>
            </a:r>
            <a:r>
              <a:rPr lang="ko-KR" altLang="en-US" dirty="0" err="1"/>
              <a:t>모음이라고도</a:t>
            </a:r>
            <a:r>
              <a:rPr lang="ko-KR" altLang="en-US" dirty="0"/>
              <a:t> 하고</a:t>
            </a:r>
            <a:r>
              <a:rPr lang="en-US" altLang="ko-KR" dirty="0"/>
              <a:t>, </a:t>
            </a:r>
            <a:r>
              <a:rPr lang="ko-KR" altLang="en-US" dirty="0"/>
              <a:t>즉 앱에 심는 스크립트를 의미하며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이것을 앱에 심어야 유저들의 활동을 </a:t>
            </a:r>
            <a:r>
              <a:rPr lang="ko-KR" altLang="en-US" dirty="0" err="1"/>
              <a:t>추적할수</a:t>
            </a:r>
            <a:r>
              <a:rPr lang="ko-KR" altLang="en-US" dirty="0"/>
              <a:t> 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DDFE-761E-425B-A4D8-EFDE7CCA739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25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  <a:p>
            <a:r>
              <a:rPr lang="ko-KR" altLang="en-US" dirty="0"/>
              <a:t>브랜드 또는 비즈니스에 대한 인지도를 높이는 광고 유형입니다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동영상에서 슬라이드 및 인스턴스 경험에 이르기까지 다양하게 활용이 가능하다는 장점이 있고 </a:t>
            </a:r>
          </a:p>
          <a:p>
            <a:r>
              <a:rPr lang="ko-KR" altLang="en-US" dirty="0"/>
              <a:t>광고를 기억할 가능성이 가장 큰 고객에게 도달하면서 브랜드 상기도를 향상시킬 수 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DDFE-761E-425B-A4D8-EFDE7CCA739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68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캔버스는 모바일 기기에 맞게 고안된 전체 화면 광고 형식으로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광고주는 특정한 비지니스 목표를 위해 캔버스를 만들거나 캔버스 템플릿을 만들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페이지 또는 광고계정에서 제작 가능하며</a:t>
            </a:r>
            <a:r>
              <a:rPr lang="en-US" altLang="ko-KR" dirty="0"/>
              <a:t>, </a:t>
            </a:r>
            <a:r>
              <a:rPr lang="ko-KR" altLang="en-US" dirty="0"/>
              <a:t>다양한 </a:t>
            </a:r>
            <a:r>
              <a:rPr lang="ko-KR" altLang="en-US" dirty="0" err="1"/>
              <a:t>리치미디어</a:t>
            </a:r>
            <a:r>
              <a:rPr lang="ko-KR" altLang="en-US" dirty="0"/>
              <a:t> 역시 활용 가능합니다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캔버스 광고는 기존 모바일 광고의 단점을 보완하고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모바일 기기에서도 </a:t>
            </a:r>
            <a:r>
              <a:rPr lang="ko-KR" altLang="en-US" dirty="0" err="1"/>
              <a:t>훨신</a:t>
            </a:r>
            <a:r>
              <a:rPr lang="ko-KR" altLang="en-US" dirty="0"/>
              <a:t> 생동감 넘치는 화면으로 홍보가 가능합니다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캔버스는 모바일 </a:t>
            </a:r>
            <a:r>
              <a:rPr lang="ko-KR" altLang="en-US" dirty="0" err="1"/>
              <a:t>뉴스피드</a:t>
            </a:r>
            <a:r>
              <a:rPr lang="ko-KR" altLang="en-US" dirty="0"/>
              <a:t> 광고를 클릭하면 실행되며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캔버스용 </a:t>
            </a:r>
            <a:r>
              <a:rPr lang="ko-KR" altLang="en-US" dirty="0" err="1"/>
              <a:t>피드광고에는</a:t>
            </a:r>
            <a:r>
              <a:rPr lang="ko-KR" altLang="en-US" dirty="0"/>
              <a:t> 이미지</a:t>
            </a:r>
            <a:r>
              <a:rPr lang="en-US" altLang="ko-KR" dirty="0"/>
              <a:t>, </a:t>
            </a:r>
            <a:r>
              <a:rPr lang="ko-KR" altLang="en-US" dirty="0"/>
              <a:t>동영상 또는 슬라이드를 사용할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클릭 후 전체화면으로 실행되는 광고이기 때문에 다양한 광고에 모두 적합합니다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DDFE-761E-425B-A4D8-EFDE7CCA739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19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사람들이 모바일 기기에서 시각적으로 몰입하여 제품과 서비스를 간편하게 찾고</a:t>
            </a:r>
            <a:r>
              <a:rPr lang="en-US" altLang="ko-KR" dirty="0"/>
              <a:t>, </a:t>
            </a:r>
            <a:r>
              <a:rPr lang="ko-KR" altLang="en-US" dirty="0"/>
              <a:t>둘러보고</a:t>
            </a:r>
            <a:r>
              <a:rPr lang="en-US" altLang="ko-KR" dirty="0"/>
              <a:t>, </a:t>
            </a:r>
            <a:r>
              <a:rPr lang="ko-KR" altLang="en-US" dirty="0"/>
              <a:t>구매 할 수 있게 해줍니다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컬렉션 광고 같은 경우에는 한 화면안에 동영상이나 여러가지 상품들이 동시 노출되기 때문에 </a:t>
            </a:r>
          </a:p>
          <a:p>
            <a:r>
              <a:rPr lang="ko-KR" altLang="en-US" dirty="0"/>
              <a:t>광고에 사용할 광고 이미지와 동영상 시리즈가 있어야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사람들이 </a:t>
            </a:r>
            <a:r>
              <a:rPr lang="ko-KR" altLang="en-US" dirty="0" err="1"/>
              <a:t>뉴스피드를</a:t>
            </a:r>
            <a:r>
              <a:rPr lang="ko-KR" altLang="en-US" dirty="0"/>
              <a:t> 스크롤하다가 광고를 발견하거나</a:t>
            </a:r>
            <a:r>
              <a:rPr lang="en-US" altLang="ko-KR" dirty="0"/>
              <a:t>, </a:t>
            </a:r>
            <a:r>
              <a:rPr lang="ko-KR" altLang="en-US" dirty="0"/>
              <a:t>컬렉션 광고를 열 때</a:t>
            </a:r>
            <a:r>
              <a:rPr lang="en-US" altLang="ko-KR" dirty="0"/>
              <a:t>, </a:t>
            </a:r>
            <a:r>
              <a:rPr lang="ko-KR" altLang="en-US" dirty="0"/>
              <a:t>이미지 위에 나타나는 메인 크리에이티브에 이미지나 동영상이 사용됩니다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DDFE-761E-425B-A4D8-EFDE7CCA739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40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페이스북의 </a:t>
            </a:r>
            <a:r>
              <a:rPr lang="ko-KR" altLang="en-US" dirty="0" err="1"/>
              <a:t>과금방식에는</a:t>
            </a:r>
            <a:r>
              <a:rPr lang="ko-KR" altLang="en-US" dirty="0"/>
              <a:t> </a:t>
            </a:r>
            <a:r>
              <a:rPr lang="en-US" altLang="ko-KR" dirty="0"/>
              <a:t>CPM, CPC </a:t>
            </a:r>
            <a:r>
              <a:rPr lang="ko-KR" altLang="en-US" dirty="0"/>
              <a:t>이렇게 두가지가 있는데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우선</a:t>
            </a:r>
            <a:r>
              <a:rPr lang="en-US" altLang="ko-KR" dirty="0"/>
              <a:t>, CPC</a:t>
            </a:r>
            <a:r>
              <a:rPr lang="ko-KR" altLang="en-US" dirty="0"/>
              <a:t>의 경우 링크 클릭을 선택하면 </a:t>
            </a:r>
            <a:r>
              <a:rPr lang="en-US" altLang="ko-KR" dirty="0"/>
              <a:t>CPC(</a:t>
            </a:r>
            <a:r>
              <a:rPr lang="ko-KR" altLang="en-US" dirty="0"/>
              <a:t>링크 클릭당 비용</a:t>
            </a:r>
            <a:r>
              <a:rPr lang="en-US" altLang="ko-KR" dirty="0"/>
              <a:t>)</a:t>
            </a:r>
            <a:r>
              <a:rPr lang="ko-KR" altLang="en-US" dirty="0"/>
              <a:t>를 기준으로 청구됩니다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링크 클릭당 비용을 선택한 경우 링크 클릭이 발생하지 않으면 광고에 대해 비용이 청구되지 않습니다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CPM</a:t>
            </a:r>
            <a:r>
              <a:rPr lang="ko-KR" altLang="en-US" dirty="0"/>
              <a:t>의 경우</a:t>
            </a:r>
            <a:r>
              <a:rPr lang="en-US" altLang="ko-KR" dirty="0"/>
              <a:t>, </a:t>
            </a:r>
            <a:r>
              <a:rPr lang="ko-KR" altLang="en-US" dirty="0"/>
              <a:t>노출을 선택하면 </a:t>
            </a:r>
            <a:r>
              <a:rPr lang="en-US" altLang="ko-KR" dirty="0"/>
              <a:t>CPM(1,000</a:t>
            </a:r>
            <a:r>
              <a:rPr lang="ko-KR" altLang="en-US" dirty="0"/>
              <a:t>회 </a:t>
            </a:r>
            <a:r>
              <a:rPr lang="ko-KR" altLang="en-US" dirty="0" err="1"/>
              <a:t>노출당</a:t>
            </a:r>
            <a:r>
              <a:rPr lang="ko-KR" altLang="en-US" dirty="0"/>
              <a:t> 비용</a:t>
            </a:r>
            <a:r>
              <a:rPr lang="en-US" altLang="ko-KR" dirty="0"/>
              <a:t>)</a:t>
            </a:r>
            <a:r>
              <a:rPr lang="ko-KR" altLang="en-US" dirty="0"/>
              <a:t>을 기준으로 청구됩니다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CPM </a:t>
            </a:r>
            <a:r>
              <a:rPr lang="ko-KR" altLang="en-US" dirty="0"/>
              <a:t>비용을 선택한 경우 노출이 발생하지 않으면 비용이 청구되지 않습니다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앞서 말씀드렸던 모바일 앱 광고 같은 경우에는 </a:t>
            </a:r>
            <a:r>
              <a:rPr lang="en-US" altLang="ko-KR" dirty="0"/>
              <a:t>CPI</a:t>
            </a:r>
            <a:r>
              <a:rPr lang="ko-KR" altLang="en-US" dirty="0"/>
              <a:t>로 과금이 되기도 하는데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CPI</a:t>
            </a:r>
            <a:r>
              <a:rPr lang="ko-KR" altLang="en-US" dirty="0"/>
              <a:t>는 </a:t>
            </a:r>
            <a:r>
              <a:rPr lang="en-US" altLang="ko-KR" dirty="0"/>
              <a:t>'</a:t>
            </a:r>
            <a:r>
              <a:rPr lang="ko-KR" altLang="en-US" dirty="0"/>
              <a:t>앱 설치당 과금</a:t>
            </a:r>
            <a:r>
              <a:rPr lang="en-US" altLang="ko-KR" dirty="0"/>
              <a:t>'</a:t>
            </a:r>
            <a:r>
              <a:rPr lang="ko-KR" altLang="en-US" dirty="0"/>
              <a:t>으로</a:t>
            </a:r>
            <a:r>
              <a:rPr lang="en-US" altLang="ko-KR" dirty="0"/>
              <a:t>, </a:t>
            </a:r>
            <a:r>
              <a:rPr lang="ko-KR" altLang="en-US" dirty="0"/>
              <a:t>이는 </a:t>
            </a:r>
            <a:r>
              <a:rPr lang="en-US" altLang="ko-KR" dirty="0"/>
              <a:t>SDK</a:t>
            </a:r>
            <a:r>
              <a:rPr lang="ko-KR" altLang="en-US" dirty="0"/>
              <a:t>라고 앱에 심는 일종의 스크립트를 삽입하여 진행 후 </a:t>
            </a:r>
          </a:p>
          <a:p>
            <a:r>
              <a:rPr lang="ko-KR" altLang="en-US" dirty="0"/>
              <a:t>일정 다운로드 수가 </a:t>
            </a:r>
            <a:r>
              <a:rPr lang="ko-KR" altLang="en-US" dirty="0" err="1"/>
              <a:t>어느정도의</a:t>
            </a:r>
            <a:r>
              <a:rPr lang="ko-KR" altLang="en-US" dirty="0"/>
              <a:t> 이상이 되면 진행이 가능합니다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DDFE-761E-425B-A4D8-EFDE7CCA739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2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24792E-E351-42E3-B548-863C57D50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73B8A67-5565-479C-BFAE-CF60FD013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761A52-060E-4A07-84E0-22B1F924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6CA7AF-09CB-4B2F-BAEA-53BEF611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634613-6D07-4391-B9F1-45BCC017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3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F0F852-B417-45FF-ACA8-58070845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AAFF93-BA4D-4271-BB6D-375CF5CC5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555A09-E960-4983-85D5-81F27E50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A70B5A-B176-49DB-B668-427F2BD2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222511-94DC-4343-A029-1AEBAE96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91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08B27B-4FD9-48A6-94DE-0062AA13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DF6543-0259-4250-924A-3EBE486F1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2FB355-6597-45C1-A168-58DCE460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123125-1DCC-4125-8680-5B78F82F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705735-840A-4E45-97A4-57371B1C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0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9E80BE-8443-4F91-B7FF-1F22437C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7B0176-8CE9-41DC-8F81-DE06902D8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969932-0B25-4E5A-ACC5-600298CF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8D1509-BB3E-4FC9-9168-31C76931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89CE72-9D7C-46EC-B7D7-F3434670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77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85366C-365F-495A-82D9-0E479A6A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DC3732-08CD-4159-BF69-4523D2A95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085BA2-25F8-4AD1-BE21-290F32F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0A94E1-37E8-41A0-A4B5-44FC6E9B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DD32A4-873F-4336-ADAD-FB52FF05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6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9F777-F92C-45D9-96D1-68B5BFA5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A2A651-11D9-430C-8C84-D9D93F084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20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8B1170-2270-46A5-8049-D396C165B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20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340075A-E833-4AFA-A190-C5F4FB9F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84634CA-A5E7-41C2-B5D0-41E79717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890EF3-9839-44DA-89A3-78096C6F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97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F50F66-C7FA-456A-AA50-D04406BE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300217-A896-4BF8-BC0A-8CC5FF66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040E13-EB16-4114-A3B8-9916D9B4F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2048EB9-EE59-4AC9-B558-C7D61BA6D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CB07EBD-4DB3-4B19-95FF-6D1C626C2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7E494D0-1903-4B13-85B1-E80FC74A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CD6CF5F-6170-4735-B178-1FB0B737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CBCCA30-A2CF-40E6-A21F-51CC5B04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27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78F853-2AE3-44C6-9B94-59A6A18B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C88D81A-67B2-4A76-A054-7D548AB6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E8BC9B-21EC-4F15-8F7E-5F2DC02B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823D86-BF50-4BEC-AF25-192B9411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82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8B62C68-B2CD-4642-A652-73B83375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38ACD5B-AC6C-41E2-96A3-F8B066DD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AD3D04-4A94-4A45-8774-575F4FB0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7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6082CC-4712-4481-9212-3354CB74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32C887-B67D-4FFC-843E-A2ADEF1F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28CB4EA-DC97-459A-BD99-ADC411768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7214B6-6FF6-44A8-906D-6503243B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7A36CBF-92A2-4D6D-B4DA-4002FBB3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7EF310-E607-4A31-83C9-833BF0A3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71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E33C19-0EF5-481C-8CB0-661A3DD3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FD62963-B04B-4EEB-B7F7-E91017254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CEFA66-2706-4396-A76A-4C79086A3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93E4F0-43B6-43F4-B24B-3CF0EA0D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38CC23-8FFB-4B3C-AFC0-854119AE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F8F7D6-CB2E-46E7-BB44-F844BF60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58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50EB3A9-96E7-4297-807A-35010FA6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410A4C-8015-4B69-99E9-4D7316C42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894A69-B967-4C03-9474-B440140A2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9837-B262-429A-BB5B-B92F539A1AA9}" type="datetimeFigureOut">
              <a:rPr lang="ko-KR" altLang="en-US" smtClean="0"/>
              <a:t>2023-01-16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32FC7A-55FF-44DC-83E8-ED043C114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8C0779-3CC0-4AC8-BA0B-1BC384B42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318AE-1E8E-4206-B0E7-8EB55B6486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44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40CAD5-9760-4563-BB68-9B1A7E4B6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11500" dirty="0">
                <a:latin typeface="Arial Black" panose="020B0A04020102020204" pitchFamily="34" charset="0"/>
              </a:rPr>
              <a:t>Facebook</a:t>
            </a:r>
            <a:endParaRPr lang="ko-KR" altLang="en-US" sz="11500" dirty="0">
              <a:latin typeface="Arial Black" panose="020B0A040201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623EA1F-58CB-4656-B7AE-5F5F3F162D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en-US" altLang="ko-KR" sz="1800" b="1" dirty="0"/>
              <a:t>AMPM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Global </a:t>
            </a:r>
            <a:r>
              <a:rPr lang="ko-KR" altLang="en-US" b="1" dirty="0"/>
              <a:t>광고컨설팅 본부 </a:t>
            </a:r>
            <a:r>
              <a:rPr lang="en-US" altLang="ko-KR" b="1" dirty="0"/>
              <a:t>4</a:t>
            </a:r>
            <a:r>
              <a:rPr lang="ko-KR" altLang="en-US" b="1" dirty="0"/>
              <a:t>팀 </a:t>
            </a:r>
            <a:r>
              <a:rPr lang="ko-KR" altLang="en-US" b="1" dirty="0" err="1"/>
              <a:t>최조원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41759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60FA1A7-4E84-4866-83FF-CF1FE7ED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2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latin typeface="Arial Black" panose="020B0A04020102020204" pitchFamily="34" charset="0"/>
              </a:rPr>
              <a:t> 컬렉션 광고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4789F2-CA07-7895-75DE-DF70CF4F7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816294"/>
            <a:ext cx="5181600" cy="4351338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사람들이 모바일 기기에서 시각적으로 몰입하여 제품과 서비스를 간편하게 찾고</a:t>
            </a:r>
            <a:r>
              <a:rPr lang="en-US" altLang="ko-KR" sz="2000" dirty="0"/>
              <a:t>, </a:t>
            </a:r>
            <a:r>
              <a:rPr lang="ko-KR" altLang="en-US" sz="2000" dirty="0"/>
              <a:t>둘러보고</a:t>
            </a:r>
            <a:r>
              <a:rPr lang="en-US" altLang="ko-KR" sz="2000" dirty="0"/>
              <a:t>, </a:t>
            </a:r>
            <a:r>
              <a:rPr lang="ko-KR" altLang="en-US" sz="2000" dirty="0"/>
              <a:t>구매 가능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광고에 사용할 광고 이미지와 동영상 시리즈가 있어야 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사람들이 </a:t>
            </a:r>
            <a:r>
              <a:rPr lang="ko-KR" altLang="en-US" sz="2000" dirty="0" err="1"/>
              <a:t>뉴스피드를</a:t>
            </a:r>
            <a:r>
              <a:rPr lang="ko-KR" altLang="en-US" sz="2000" dirty="0"/>
              <a:t> 스크롤하다가 광고를 발견하거나 컬렉션 광고를 열 때 이미지 위로 나타나는 메인 크리에이티브에 이미지나 동영상이 사용됩니다</a:t>
            </a:r>
            <a:endParaRPr lang="en-US" altLang="ko-KR" sz="2000" dirty="0"/>
          </a:p>
          <a:p>
            <a:r>
              <a:rPr lang="en-US" altLang="ko-KR" sz="2000" dirty="0"/>
              <a:t>' - </a:t>
            </a:r>
            <a:r>
              <a:rPr lang="ko-KR" altLang="en-US" sz="2000" dirty="0"/>
              <a:t>광고에 관심 가질 가능성이 높은 유저들을 대상으로 광고</a:t>
            </a:r>
          </a:p>
          <a:p>
            <a:r>
              <a:rPr lang="ko-KR" altLang="en-US" sz="2000" dirty="0"/>
              <a:t> </a:t>
            </a:r>
            <a:r>
              <a:rPr lang="en-US" altLang="ko-KR" sz="2000" dirty="0"/>
              <a:t>- </a:t>
            </a:r>
            <a:r>
              <a:rPr lang="ko-KR" altLang="en-US" sz="2000" dirty="0"/>
              <a:t>최적화 기준을 도달로 설정 가능하며</a:t>
            </a:r>
            <a:r>
              <a:rPr lang="en-US" altLang="ko-KR" sz="2000" dirty="0"/>
              <a:t>, </a:t>
            </a:r>
            <a:r>
              <a:rPr lang="ko-KR" altLang="en-US" sz="2000" dirty="0"/>
              <a:t>빈도 설정하여 구매 가능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DEF4DC9-556B-571E-48FD-026F94508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98846"/>
            <a:ext cx="2178123" cy="443671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551DB63-D8DF-65FE-8B25-2286CD87C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323" y="2025801"/>
            <a:ext cx="2178123" cy="43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60FA1A7-4E84-4866-83FF-CF1FE7ED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2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latin typeface="Arial Black" panose="020B0A04020102020204" pitchFamily="34" charset="0"/>
              </a:rPr>
              <a:t> 과금 방식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47F5C-0C3E-A6FC-02D8-69CAE6500649}"/>
              </a:ext>
            </a:extLst>
          </p:cNvPr>
          <p:cNvSpPr txBox="1"/>
          <p:nvPr/>
        </p:nvSpPr>
        <p:spPr>
          <a:xfrm>
            <a:off x="3390123" y="2967335"/>
            <a:ext cx="205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Arial Black" panose="020B0A04020102020204" pitchFamily="34" charset="0"/>
              </a:rPr>
              <a:t>CPM</a:t>
            </a:r>
            <a:endParaRPr lang="ko-KR" altLang="en-US" sz="54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9C09-60A9-9AE4-6A03-918CCA8DD36D}"/>
              </a:ext>
            </a:extLst>
          </p:cNvPr>
          <p:cNvSpPr txBox="1"/>
          <p:nvPr/>
        </p:nvSpPr>
        <p:spPr>
          <a:xfrm>
            <a:off x="838200" y="2967335"/>
            <a:ext cx="205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Arial Black" panose="020B0A04020102020204" pitchFamily="34" charset="0"/>
              </a:rPr>
              <a:t>CPC</a:t>
            </a:r>
            <a:endParaRPr lang="ko-KR" altLang="en-US" sz="5400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6631B-9852-B4CD-4F1C-B987B88D8F32}"/>
              </a:ext>
            </a:extLst>
          </p:cNvPr>
          <p:cNvSpPr txBox="1"/>
          <p:nvPr/>
        </p:nvSpPr>
        <p:spPr>
          <a:xfrm>
            <a:off x="885630" y="3995073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링크 클릭당 비용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3AD3F-3747-2062-7726-61ACFF2ED132}"/>
              </a:ext>
            </a:extLst>
          </p:cNvPr>
          <p:cNvSpPr txBox="1"/>
          <p:nvPr/>
        </p:nvSpPr>
        <p:spPr>
          <a:xfrm>
            <a:off x="3234612" y="3991963"/>
            <a:ext cx="236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1000</a:t>
            </a:r>
            <a:r>
              <a:rPr lang="ko-KR" altLang="en-US" dirty="0"/>
              <a:t>회 </a:t>
            </a:r>
            <a:r>
              <a:rPr lang="ko-KR" altLang="en-US" dirty="0" err="1"/>
              <a:t>노출당</a:t>
            </a:r>
            <a:r>
              <a:rPr lang="ko-KR" altLang="en-US" dirty="0"/>
              <a:t> 비용</a:t>
            </a: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794756B2-5054-4D83-C95B-D9900FF65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732" y="1269471"/>
            <a:ext cx="4926563" cy="1674337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2400" b="1" dirty="0"/>
              <a:t>광고 점수</a:t>
            </a:r>
            <a:endParaRPr lang="en-US" altLang="ko-KR" sz="24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/>
              <a:t>=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b="1" dirty="0"/>
              <a:t>경매 </a:t>
            </a:r>
            <a:r>
              <a:rPr lang="ko-KR" altLang="en-US" b="1" dirty="0" err="1"/>
              <a:t>입찰가</a:t>
            </a:r>
            <a:r>
              <a:rPr lang="ko-KR" altLang="en-US" b="1" dirty="0"/>
              <a:t> * 추산 </a:t>
            </a:r>
            <a:r>
              <a:rPr lang="ko-KR" altLang="en-US" b="1" dirty="0" err="1"/>
              <a:t>행동률</a:t>
            </a:r>
            <a:r>
              <a:rPr lang="en-US" altLang="ko-KR" b="1" dirty="0"/>
              <a:t>+ </a:t>
            </a:r>
            <a:r>
              <a:rPr lang="ko-KR" altLang="en-US" b="1" dirty="0"/>
              <a:t>광고 품질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30DAE-920E-D625-2E9D-A4033D678FAC}"/>
              </a:ext>
            </a:extLst>
          </p:cNvPr>
          <p:cNvSpPr txBox="1"/>
          <p:nvPr/>
        </p:nvSpPr>
        <p:spPr>
          <a:xfrm>
            <a:off x="1007705" y="1385331"/>
            <a:ext cx="27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: </a:t>
            </a:r>
            <a:r>
              <a:rPr lang="ko-KR" altLang="en-US" dirty="0"/>
              <a:t>실시간 </a:t>
            </a:r>
            <a:r>
              <a:rPr lang="ko-KR" altLang="en-US" dirty="0" err="1"/>
              <a:t>비딩으로</a:t>
            </a:r>
            <a:r>
              <a:rPr lang="ko-KR" altLang="en-US" dirty="0"/>
              <a:t> 입찰</a:t>
            </a:r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A8AB89BA-A90D-7F66-A7B4-E1115F71EC4A}"/>
              </a:ext>
            </a:extLst>
          </p:cNvPr>
          <p:cNvSpPr/>
          <p:nvPr/>
        </p:nvSpPr>
        <p:spPr>
          <a:xfrm>
            <a:off x="8266924" y="3292373"/>
            <a:ext cx="902739" cy="796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내용 개체 틀 10">
            <a:extLst>
              <a:ext uri="{FF2B5EF4-FFF2-40B4-BE49-F238E27FC236}">
                <a16:creationId xmlns:a16="http://schemas.microsoft.com/office/drawing/2014/main" id="{EC0D33B1-5860-C2F0-4CB8-FBED59913E03}"/>
              </a:ext>
            </a:extLst>
          </p:cNvPr>
          <p:cNvSpPr txBox="1">
            <a:spLocks/>
          </p:cNvSpPr>
          <p:nvPr/>
        </p:nvSpPr>
        <p:spPr>
          <a:xfrm>
            <a:off x="6257732" y="4078337"/>
            <a:ext cx="2203579" cy="1674338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dirty="0"/>
              <a:t>추산 </a:t>
            </a:r>
            <a:r>
              <a:rPr lang="ko-KR" altLang="en-US" b="1" dirty="0" err="1"/>
              <a:t>행동률</a:t>
            </a:r>
            <a:endParaRPr lang="en-US" altLang="ko-K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dirty="0"/>
              <a:t>광고품질</a:t>
            </a:r>
            <a:endParaRPr lang="en-US" altLang="ko-KR" b="1" dirty="0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A7BBDAF3-D288-3EFD-1D43-66D90DD1E118}"/>
              </a:ext>
            </a:extLst>
          </p:cNvPr>
          <p:cNvSpPr/>
          <p:nvPr/>
        </p:nvSpPr>
        <p:spPr>
          <a:xfrm rot="10800000">
            <a:off x="7817498" y="5009790"/>
            <a:ext cx="363894" cy="44787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F0DDE3C1-5E84-BED4-0BE3-D4DE0536CF75}"/>
              </a:ext>
            </a:extLst>
          </p:cNvPr>
          <p:cNvSpPr/>
          <p:nvPr/>
        </p:nvSpPr>
        <p:spPr>
          <a:xfrm rot="10800000">
            <a:off x="7817498" y="4473926"/>
            <a:ext cx="363894" cy="44787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FE74092F-5368-12DF-DEAA-E43AD4E3EFD1}"/>
              </a:ext>
            </a:extLst>
          </p:cNvPr>
          <p:cNvSpPr/>
          <p:nvPr/>
        </p:nvSpPr>
        <p:spPr>
          <a:xfrm>
            <a:off x="8658807" y="4799850"/>
            <a:ext cx="440876" cy="350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10">
            <a:extLst>
              <a:ext uri="{FF2B5EF4-FFF2-40B4-BE49-F238E27FC236}">
                <a16:creationId xmlns:a16="http://schemas.microsoft.com/office/drawing/2014/main" id="{E40D2C2C-7C05-E54E-5ADD-3AA71C5608C2}"/>
              </a:ext>
            </a:extLst>
          </p:cNvPr>
          <p:cNvSpPr txBox="1">
            <a:spLocks/>
          </p:cNvSpPr>
          <p:nvPr/>
        </p:nvSpPr>
        <p:spPr>
          <a:xfrm>
            <a:off x="9239643" y="4078336"/>
            <a:ext cx="2537925" cy="1674338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b="1" dirty="0"/>
              <a:t>  경매 </a:t>
            </a:r>
            <a:r>
              <a:rPr lang="ko-KR" altLang="en-US" b="1" dirty="0" err="1"/>
              <a:t>입찰가</a:t>
            </a:r>
            <a:endParaRPr lang="en-US" altLang="ko-KR" b="1" dirty="0"/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32024CC0-AB23-0FE3-BF95-E4CF3F82C015}"/>
              </a:ext>
            </a:extLst>
          </p:cNvPr>
          <p:cNvSpPr/>
          <p:nvPr/>
        </p:nvSpPr>
        <p:spPr>
          <a:xfrm>
            <a:off x="10929259" y="4645656"/>
            <a:ext cx="510072" cy="7282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4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67C2AC-A686-4C0B-BA23-5D139A45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29095A-5E6F-4F61-AB5A-F9C83EDE2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dirty="0"/>
              <a:t> Facebook </a:t>
            </a:r>
            <a:r>
              <a:rPr lang="ko-KR" altLang="en-US" dirty="0"/>
              <a:t>광고 개념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 </a:t>
            </a:r>
            <a:r>
              <a:rPr lang="en-US" altLang="ko-KR" dirty="0"/>
              <a:t>Facebook </a:t>
            </a:r>
            <a:r>
              <a:rPr lang="ko-KR" altLang="en-US" dirty="0"/>
              <a:t>광고 유형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 </a:t>
            </a:r>
            <a:r>
              <a:rPr lang="en-US" altLang="ko-KR" dirty="0"/>
              <a:t>Facebook </a:t>
            </a:r>
            <a:r>
              <a:rPr lang="ko-KR" altLang="en-US" dirty="0"/>
              <a:t>광고 과금 방식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7943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60FA1A7-4E84-4866-83FF-CF1FE7ED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Arial Black" panose="020B0A04020102020204" pitchFamily="34" charset="0"/>
              </a:rPr>
              <a:t>Facebook </a:t>
            </a:r>
            <a:r>
              <a:rPr lang="ko-KR" altLang="en-US" b="1" dirty="0">
                <a:latin typeface="Arial Black" panose="020B0A04020102020204" pitchFamily="34" charset="0"/>
              </a:rPr>
              <a:t>광고란</a:t>
            </a:r>
            <a:r>
              <a:rPr lang="en-US" altLang="ko-KR" b="1" dirty="0">
                <a:latin typeface="Arial Black" panose="020B0A04020102020204" pitchFamily="34" charset="0"/>
              </a:rPr>
              <a:t>?</a:t>
            </a:r>
            <a:endParaRPr lang="ko-KR" altLang="en-US" b="1" dirty="0">
              <a:latin typeface="Arial Black" panose="020B0A04020102020204" pitchFamily="34" charset="0"/>
            </a:endParaRP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3C4C635A-CA90-FC74-1044-A18EBAF408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1999" y="1502192"/>
            <a:ext cx="5334002" cy="4998204"/>
          </a:xfr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AC0755-CF5A-4B9C-9BBA-05B696E8F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68759"/>
            <a:ext cx="5181600" cy="4208204"/>
          </a:xfrm>
        </p:spPr>
        <p:txBody>
          <a:bodyPr/>
          <a:lstStyle/>
          <a:p>
            <a:r>
              <a:rPr lang="ko-KR" altLang="en-US" dirty="0"/>
              <a:t>전략적으로 기획된 콘텐츠</a:t>
            </a:r>
            <a:r>
              <a:rPr lang="en-US" altLang="ko-KR" dirty="0"/>
              <a:t>(</a:t>
            </a:r>
            <a:r>
              <a:rPr lang="ko-KR" altLang="en-US" dirty="0"/>
              <a:t>상품 추천 정보</a:t>
            </a:r>
            <a:r>
              <a:rPr lang="en-US" altLang="ko-KR" dirty="0"/>
              <a:t>, </a:t>
            </a:r>
            <a:r>
              <a:rPr lang="ko-KR" altLang="en-US" dirty="0"/>
              <a:t>흥미로운 </a:t>
            </a:r>
            <a:r>
              <a:rPr lang="ko-KR" altLang="en-US" dirty="0" err="1"/>
              <a:t>내용등</a:t>
            </a:r>
            <a:r>
              <a:rPr lang="en-US" altLang="ko-KR" dirty="0"/>
              <a:t>)</a:t>
            </a:r>
            <a:r>
              <a:rPr lang="ko-KR" altLang="en-US" dirty="0"/>
              <a:t>을 </a:t>
            </a:r>
            <a:r>
              <a:rPr lang="ko-KR" altLang="en-US" dirty="0" err="1"/>
              <a:t>피드에</a:t>
            </a:r>
            <a:r>
              <a:rPr lang="ko-KR" altLang="en-US" dirty="0"/>
              <a:t> 노출시켜 </a:t>
            </a:r>
            <a:r>
              <a:rPr lang="ko-KR" altLang="en-US" dirty="0" err="1"/>
              <a:t>팔로워를</a:t>
            </a:r>
            <a:r>
              <a:rPr lang="ko-KR" altLang="en-US" dirty="0"/>
              <a:t> 확보하고 광고 효과를 극대하는 마케팅</a:t>
            </a:r>
            <a:r>
              <a:rPr lang="en-US" altLang="ko-KR" dirty="0"/>
              <a:t>	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285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60FA1A7-4E84-4866-83FF-CF1FE7ED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Arial Black" panose="020B0A04020102020204" pitchFamily="34" charset="0"/>
              </a:rPr>
              <a:t>Facebook</a:t>
            </a:r>
            <a:r>
              <a:rPr lang="ko-KR" altLang="en-US" sz="4000" b="1" dirty="0">
                <a:latin typeface="Arial Black" panose="020B0A04020102020204" pitchFamily="34" charset="0"/>
              </a:rPr>
              <a:t>광고를 하는 이유</a:t>
            </a:r>
            <a:r>
              <a:rPr lang="en-US" altLang="ko-KR" sz="4000" b="1" dirty="0">
                <a:latin typeface="Arial Black" panose="020B0A04020102020204" pitchFamily="34" charset="0"/>
              </a:rPr>
              <a:t>?</a:t>
            </a:r>
            <a:endParaRPr lang="ko-KR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D3D2454-484A-C1DB-54CE-00951E7A1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996" y="3429000"/>
            <a:ext cx="4270310" cy="1038873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최신 트렌드를 반영한 해시태그를 활용하여 고객 확보 가능</a:t>
            </a:r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FEF21AB1-F66F-9D47-CEF4-171F94F34E21}"/>
              </a:ext>
            </a:extLst>
          </p:cNvPr>
          <p:cNvSpPr txBox="1">
            <a:spLocks/>
          </p:cNvSpPr>
          <p:nvPr/>
        </p:nvSpPr>
        <p:spPr>
          <a:xfrm>
            <a:off x="4766388" y="3428997"/>
            <a:ext cx="3744685" cy="1038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ko-KR" altLang="en-US" sz="2000" dirty="0"/>
              <a:t>광고 </a:t>
            </a:r>
            <a:r>
              <a:rPr lang="ko-KR" altLang="en-US" sz="2000" dirty="0" err="1"/>
              <a:t>진행시</a:t>
            </a:r>
            <a:r>
              <a:rPr lang="en-US" altLang="ko-KR" sz="2000" dirty="0"/>
              <a:t>, </a:t>
            </a:r>
            <a:r>
              <a:rPr lang="ko-KR" altLang="en-US" sz="2000" dirty="0"/>
              <a:t>삽입된 픽셀을 통해 어떤 성과를 얻었는지</a:t>
            </a:r>
            <a:r>
              <a:rPr lang="en-US" altLang="ko-KR" sz="2000" dirty="0"/>
              <a:t> </a:t>
            </a:r>
            <a:r>
              <a:rPr lang="ko-KR" altLang="en-US" sz="2000" dirty="0"/>
              <a:t>결과물을 추적 가능</a:t>
            </a: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C2FC6837-BE3D-08A8-10B7-A1BB071C4B70}"/>
              </a:ext>
            </a:extLst>
          </p:cNvPr>
          <p:cNvSpPr txBox="1">
            <a:spLocks/>
          </p:cNvSpPr>
          <p:nvPr/>
        </p:nvSpPr>
        <p:spPr>
          <a:xfrm>
            <a:off x="8612156" y="3428998"/>
            <a:ext cx="3461657" cy="1038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ko-KR" altLang="en-US" sz="2000" dirty="0" err="1"/>
              <a:t>머신러닝을</a:t>
            </a:r>
            <a:r>
              <a:rPr lang="ko-KR" altLang="en-US" sz="2000" dirty="0"/>
              <a:t> 통해 확보된 </a:t>
            </a:r>
            <a:r>
              <a:rPr lang="ko-KR" altLang="en-US" sz="2000" dirty="0" err="1"/>
              <a:t>모수들에게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리타겟팅</a:t>
            </a:r>
            <a:r>
              <a:rPr lang="ko-KR" altLang="en-US" sz="2000" dirty="0"/>
              <a:t> 가능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75846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60FA1A7-4E84-4866-83FF-CF1FE7ED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2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latin typeface="Arial Black" panose="020B0A04020102020204" pitchFamily="34" charset="0"/>
              </a:rPr>
              <a:t>쿠폰 광고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4E098E-A884-54B3-04F1-60AC05037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2166" y="1653365"/>
            <a:ext cx="4061633" cy="435133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쿠폰은 </a:t>
            </a:r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Facebook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에서 고객과 공유할 수 있는 할인 혜택이며</a:t>
            </a:r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쿠폰을 통해 사람들이 웹사이트</a:t>
            </a:r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오프라인 매장 또는 양쪽 모두에서 쇼핑하도록 유도 가능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 err="1"/>
              <a:t>할인폭</a:t>
            </a:r>
            <a:r>
              <a:rPr lang="ko-KR" altLang="en-US" sz="2000" dirty="0"/>
              <a:t> 확대</a:t>
            </a:r>
            <a:endParaRPr lang="en-US" altLang="ko-KR" sz="2000" dirty="0"/>
          </a:p>
          <a:p>
            <a:r>
              <a:rPr lang="ko-KR" altLang="en-US" sz="2000" dirty="0" err="1"/>
              <a:t>후킹</a:t>
            </a:r>
            <a:r>
              <a:rPr lang="ko-KR" altLang="en-US" sz="2000" dirty="0"/>
              <a:t> 가능한 이미지</a:t>
            </a:r>
            <a:endParaRPr lang="en-US" altLang="ko-KR" sz="2000" dirty="0"/>
          </a:p>
          <a:p>
            <a:r>
              <a:rPr lang="ko-KR" altLang="en-US" sz="2000" dirty="0"/>
              <a:t>적절한 만료일 설정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000000-0008-0000-0800-00001A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6" y="1653365"/>
            <a:ext cx="3107338" cy="32998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000000-0008-0000-0800-00001B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504" y="3118988"/>
            <a:ext cx="3312002" cy="31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3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60FA1A7-4E84-4866-83FF-CF1FE7ED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/>
              <a:t>슬라이드</a:t>
            </a:r>
            <a:r>
              <a:rPr lang="ko-KR" altLang="en-US" sz="4000" b="1" dirty="0">
                <a:latin typeface="Arial Black" panose="020B0A04020102020204" pitchFamily="34" charset="0"/>
              </a:rPr>
              <a:t> 광고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83073C9-7A51-3CC5-8E62-6A0CD67CCD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하나의 게시물에 여러 이미지</a:t>
            </a:r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동영상 및 링크를 설정 가능</a:t>
            </a:r>
          </a:p>
          <a:p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- 10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개까지 이미지</a:t>
            </a:r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동영상 사용 가능하며</a:t>
            </a:r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최소 </a:t>
            </a:r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 이상의 소재 필요</a:t>
            </a:r>
          </a:p>
          <a:p>
            <a:endParaRPr lang="en-US" altLang="ko-KR" sz="2000" b="0" i="0" u="none" strike="noStrike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슬라이드쇼 광고를 사용하면 여러 이미지와 동영상</a:t>
            </a:r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문구</a:t>
            </a:r>
            <a:r>
              <a:rPr lang="en-US" altLang="ko-KR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소리를 결합하여 타겟의 관심을 사로잡고 브랜드 스토리를 전달할 수 있습니다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r>
              <a:rPr lang="ko-KR" altLang="en-US" sz="2000" dirty="0"/>
              <a:t>슬라이드마다 다른 제품 </a:t>
            </a:r>
            <a:r>
              <a:rPr lang="en-US" altLang="ko-KR" sz="2000" dirty="0"/>
              <a:t>, </a:t>
            </a:r>
            <a:r>
              <a:rPr lang="ko-KR" altLang="en-US" sz="2000" dirty="0"/>
              <a:t>다른 랜딩 페이지 링크를 포함하여 고객에게 다양한 선택지를 줌으로써 구매를 유도</a:t>
            </a:r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35455AA-E8D9-7C82-69C4-0A532B04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618366" cy="42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5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60FA1A7-4E84-4866-83FF-CF1FE7ED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>
                <a:latin typeface="Arial Black" panose="020B0A04020102020204" pitchFamily="34" charset="0"/>
              </a:rPr>
              <a:t>모바일 앱 광고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83073C9-7A51-3CC5-8E62-6A0CD67CCD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모바일 앱을 설치하도록 유도하는 모바일 </a:t>
            </a:r>
            <a:r>
              <a:rPr lang="ko-KR" altLang="en-US" sz="2000" dirty="0" err="1"/>
              <a:t>뉴스피드에만</a:t>
            </a:r>
            <a:r>
              <a:rPr lang="ko-KR" altLang="en-US" sz="2000" dirty="0"/>
              <a:t> 노출</a:t>
            </a:r>
          </a:p>
          <a:p>
            <a:r>
              <a:rPr lang="ko-KR" altLang="en-US" sz="2000" dirty="0"/>
              <a:t>이미지와 동영상 소재로 세팅 가능하며</a:t>
            </a:r>
            <a:r>
              <a:rPr lang="en-US" altLang="ko-KR" sz="2000" dirty="0"/>
              <a:t>, </a:t>
            </a:r>
            <a:r>
              <a:rPr lang="ko-KR" altLang="en-US" sz="2000" dirty="0"/>
              <a:t>행동유도 버튼 선택 가능</a:t>
            </a:r>
            <a:r>
              <a:rPr lang="en-US" altLang="ko-KR" sz="2000" dirty="0"/>
              <a:t>, </a:t>
            </a:r>
            <a:r>
              <a:rPr lang="ko-KR" altLang="en-US" sz="2000" dirty="0"/>
              <a:t>앱 설치</a:t>
            </a:r>
            <a:r>
              <a:rPr lang="en-US" altLang="ko-KR" sz="2000" dirty="0"/>
              <a:t>/</a:t>
            </a:r>
            <a:r>
              <a:rPr lang="ko-KR" altLang="en-US" sz="2000" dirty="0"/>
              <a:t>참여 늘리기 적합</a:t>
            </a:r>
            <a:r>
              <a:rPr lang="en-US" altLang="ko-KR" sz="2000" dirty="0"/>
              <a:t>(</a:t>
            </a:r>
            <a:r>
              <a:rPr lang="ko-KR" altLang="en-US" sz="2000" dirty="0"/>
              <a:t>앱 다운로드한 유저에게 실행 유도</a:t>
            </a:r>
            <a:r>
              <a:rPr lang="en-US" altLang="ko-KR" sz="2000" dirty="0"/>
              <a:t>)</a:t>
            </a:r>
          </a:p>
          <a:p>
            <a:r>
              <a:rPr lang="en-US" altLang="ko-KR" sz="2000" dirty="0"/>
              <a:t>CPI(</a:t>
            </a:r>
            <a:r>
              <a:rPr lang="ko-KR" altLang="en-US" sz="2000" dirty="0"/>
              <a:t>앱 설치당 과금</a:t>
            </a:r>
            <a:r>
              <a:rPr lang="en-US" altLang="ko-KR" sz="2000" dirty="0"/>
              <a:t>)</a:t>
            </a:r>
            <a:r>
              <a:rPr lang="ko-KR" altLang="en-US" sz="2000" dirty="0"/>
              <a:t>는 </a:t>
            </a:r>
            <a:r>
              <a:rPr lang="en-US" altLang="ko-KR" sz="2000" dirty="0"/>
              <a:t>SDK</a:t>
            </a:r>
            <a:r>
              <a:rPr lang="ko-KR" altLang="en-US" sz="2000" dirty="0"/>
              <a:t>삽입하여 진행 후 일정 다운로드 이상 </a:t>
            </a:r>
            <a:r>
              <a:rPr lang="ko-KR" altLang="en-US" sz="2000" dirty="0" err="1"/>
              <a:t>집행시</a:t>
            </a:r>
            <a:r>
              <a:rPr lang="ko-KR" altLang="en-US" sz="2000" dirty="0"/>
              <a:t> 진행 가능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00000000-0008-0000-0800-00001D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5732" y="2254931"/>
            <a:ext cx="5112710" cy="34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8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60FA1A7-4E84-4866-83FF-CF1FE7ED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2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b="1" dirty="0"/>
              <a:t>브랜드 인지도</a:t>
            </a:r>
            <a:r>
              <a:rPr lang="ko-KR" altLang="en-US" sz="4000" b="1" dirty="0">
                <a:latin typeface="Arial Black" panose="020B0A04020102020204" pitchFamily="34" charset="0"/>
              </a:rPr>
              <a:t> 광고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21605A-AB1C-B7FC-293C-5812C8FFD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797633"/>
            <a:ext cx="5181600" cy="4351338"/>
          </a:xfrm>
        </p:spPr>
        <p:txBody>
          <a:bodyPr>
            <a:normAutofit/>
          </a:bodyPr>
          <a:lstStyle/>
          <a:p>
            <a:r>
              <a:rPr lang="ko-KR" altLang="en-US" dirty="0"/>
              <a:t>브랜드 또는 비즈니스에 대한 인지도를 높이는 광고 유형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동영상에서 슬라이드 및 인스턴스 경험에 이르기까지 다양하게 활용 가능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광고를 기억할 가능성이 가장 큰 고객에게 도달하고 브랜드 상기도를 향상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000000-0008-0000-0800-00002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68955"/>
            <a:ext cx="2316407" cy="46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60FA1A7-4E84-4866-83FF-CF1FE7ED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2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latin typeface="Arial Black" panose="020B0A04020102020204" pitchFamily="34" charset="0"/>
              </a:rPr>
              <a:t> 캔버스 광고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4789F2-CA07-7895-75DE-DF70CF4F7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ko-KR" altLang="en-US" dirty="0"/>
              <a:t>모바일 기기에 맞게 고안된 전체 화면 광고 형식</a:t>
            </a:r>
            <a:endParaRPr lang="en-US" altLang="ko-KR" dirty="0"/>
          </a:p>
          <a:p>
            <a:r>
              <a:rPr lang="ko-KR" altLang="en-US" dirty="0"/>
              <a:t>페이지 또는 광고계정에서 제작 가능하며</a:t>
            </a:r>
            <a:r>
              <a:rPr lang="en-US" altLang="ko-KR" dirty="0"/>
              <a:t>, </a:t>
            </a:r>
            <a:r>
              <a:rPr lang="ko-KR" altLang="en-US" dirty="0"/>
              <a:t>다양한 </a:t>
            </a:r>
            <a:r>
              <a:rPr lang="ko-KR" altLang="en-US" dirty="0" err="1"/>
              <a:t>리치미디어</a:t>
            </a:r>
            <a:r>
              <a:rPr lang="ko-KR" altLang="en-US" dirty="0"/>
              <a:t> 활용 가능</a:t>
            </a:r>
            <a:endParaRPr lang="en-US" altLang="ko-KR" dirty="0"/>
          </a:p>
          <a:p>
            <a:r>
              <a:rPr lang="ko-KR" altLang="en-US" dirty="0"/>
              <a:t>캔버스 광고는 기존 모바일 광고의 단점을 보완하고</a:t>
            </a:r>
            <a:r>
              <a:rPr lang="en-US" altLang="ko-KR" dirty="0"/>
              <a:t>, </a:t>
            </a:r>
            <a:r>
              <a:rPr lang="ko-KR" altLang="en-US" dirty="0"/>
              <a:t>모바일 기기에서도 훨씬 생동감 넘치는 화면으로 홍보가 가능합니다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E06F30CE-54A3-4854-9D44-80D44BFAD479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0000000-0008-0000-0800-00001E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41" y="1935854"/>
            <a:ext cx="2612529" cy="413088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D23EB5F-A6C7-E3B3-C734-252BE3709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459" y="1825625"/>
            <a:ext cx="2364197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8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965</Words>
  <Application>Microsoft Office PowerPoint</Application>
  <PresentationFormat>와이드스크린</PresentationFormat>
  <Paragraphs>124</Paragraphs>
  <Slides>11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Arial Black</vt:lpstr>
      <vt:lpstr>Wingdings</vt:lpstr>
      <vt:lpstr>Office 테마</vt:lpstr>
      <vt:lpstr>Facebook</vt:lpstr>
      <vt:lpstr>목차</vt:lpstr>
      <vt:lpstr>Facebook 광고란?</vt:lpstr>
      <vt:lpstr>Facebook광고를 하는 이유?</vt:lpstr>
      <vt:lpstr>쿠폰 광고</vt:lpstr>
      <vt:lpstr>슬라이드 광고</vt:lpstr>
      <vt:lpstr>모바일 앱 광고</vt:lpstr>
      <vt:lpstr>브랜드 인지도 광고</vt:lpstr>
      <vt:lpstr> 캔버스 광고</vt:lpstr>
      <vt:lpstr> 컬렉션 광고</vt:lpstr>
      <vt:lpstr> 과금 방식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</dc:title>
  <dc:creator>ampm</dc:creator>
  <cp:lastModifiedBy>ampm</cp:lastModifiedBy>
  <cp:revision>37</cp:revision>
  <dcterms:created xsi:type="dcterms:W3CDTF">2023-01-13T09:51:16Z</dcterms:created>
  <dcterms:modified xsi:type="dcterms:W3CDTF">2023-01-16T00:41:34Z</dcterms:modified>
</cp:coreProperties>
</file>